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22" r:id="rId2"/>
    <p:sldId id="336" r:id="rId3"/>
    <p:sldId id="344" r:id="rId4"/>
    <p:sldId id="337" r:id="rId5"/>
    <p:sldId id="338" r:id="rId6"/>
    <p:sldId id="339" r:id="rId7"/>
    <p:sldId id="340" r:id="rId8"/>
    <p:sldId id="343" r:id="rId9"/>
    <p:sldId id="341" r:id="rId10"/>
    <p:sldId id="342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297" r:id="rId19"/>
  </p:sldIdLst>
  <p:sldSz cx="12190413" cy="6859588"/>
  <p:notesSz cx="6858000" cy="9144000"/>
  <p:embeddedFontLst>
    <p:embeddedFont>
      <p:font typeface="굴림체" panose="020B0609000101010101" pitchFamily="49" charset="-127"/>
      <p:regular r:id="rId22"/>
    </p:embeddedFont>
    <p:embeddedFont>
      <p:font typeface="맑은 고딕" panose="020B0503020000020004" pitchFamily="34" charset="-127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mbria Math" panose="02040503050406030204" pitchFamily="18" charset="0"/>
      <p:regular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5" autoAdjust="0"/>
    <p:restoredTop sz="82290" autoAdjust="0"/>
  </p:normalViewPr>
  <p:slideViewPr>
    <p:cSldViewPr>
      <p:cViewPr varScale="1">
        <p:scale>
          <a:sx n="90" d="100"/>
          <a:sy n="90" d="100"/>
        </p:scale>
        <p:origin x="1602" y="84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49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770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617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sz="1800" b="1" i="0" u="none" strike="noStrike" baseline="0" dirty="0">
                <a:latin typeface="Times-Bold"/>
              </a:rPr>
              <a:t>model-</a:t>
            </a:r>
            <a:r>
              <a:rPr lang="tr-TR" sz="1800" b="1" i="0" u="none" strike="noStrike" baseline="0" dirty="0" err="1">
                <a:latin typeface="Times-Bold"/>
              </a:rPr>
              <a:t>based</a:t>
            </a:r>
            <a:r>
              <a:rPr lang="tr-TR" sz="1800" b="1" i="0" u="none" strike="noStrike" baseline="0" dirty="0">
                <a:latin typeface="Times-Bold"/>
              </a:rPr>
              <a:t> </a:t>
            </a:r>
            <a:r>
              <a:rPr lang="tr-TR" sz="1800" b="1" i="0" u="none" strike="noStrike" baseline="0" dirty="0" err="1">
                <a:latin typeface="Times-Bold"/>
              </a:rPr>
              <a:t>reflex</a:t>
            </a:r>
            <a:r>
              <a:rPr lang="tr-TR" sz="1800" b="1" i="0" u="none" strike="noStrike" baseline="0" dirty="0">
                <a:latin typeface="Times-Bold"/>
              </a:rPr>
              <a:t> </a:t>
            </a:r>
            <a:r>
              <a:rPr lang="tr-TR" sz="1800" b="1" i="0" u="none" strike="noStrike" baseline="0" dirty="0" err="1">
                <a:latin typeface="Times-Bold"/>
              </a:rPr>
              <a:t>agents</a:t>
            </a:r>
            <a:r>
              <a:rPr lang="tr-TR" sz="1800" b="1" i="0" u="none" strike="noStrike" baseline="0" dirty="0">
                <a:latin typeface="Times-Bold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maintain internal state to track aspects of the world that are not evident in the current</a:t>
            </a:r>
            <a:r>
              <a:rPr lang="tr-TR" sz="1800" b="0" i="0" u="none" strike="noStrike" baseline="0" dirty="0">
                <a:latin typeface="Times-Roman"/>
              </a:rPr>
              <a:t> </a:t>
            </a:r>
            <a:r>
              <a:rPr lang="tr-TR" sz="1800" b="0" i="0" u="none" strike="noStrike" baseline="0" dirty="0" err="1">
                <a:latin typeface="Times-Roman"/>
              </a:rPr>
              <a:t>percept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05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Times-Roman"/>
              </a:rPr>
              <a:t>It keeps track of the world state as well as</a:t>
            </a:r>
            <a:r>
              <a:rPr lang="tr-TR" sz="1800" b="0" i="0" u="none" strike="noStrike" baseline="0" dirty="0">
                <a:latin typeface="Times-Roman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a set of goals it is trying to achieve, and chooses an action that will (eventually) lead to the</a:t>
            </a:r>
          </a:p>
          <a:p>
            <a:pPr algn="l"/>
            <a:r>
              <a:rPr lang="tr-TR" sz="1800" b="0" i="0" u="none" strike="noStrike" baseline="0" dirty="0" err="1">
                <a:latin typeface="Times-Roman"/>
              </a:rPr>
              <a:t>achievement</a:t>
            </a:r>
            <a:r>
              <a:rPr lang="tr-TR" sz="1800" b="0" i="0" u="none" strike="noStrike" baseline="0" dirty="0">
                <a:latin typeface="Times-Roman"/>
              </a:rPr>
              <a:t> of </a:t>
            </a:r>
            <a:r>
              <a:rPr lang="tr-TR" sz="1800" b="0" i="0" u="none" strike="noStrike" baseline="0" dirty="0" err="1">
                <a:latin typeface="Times-Roman"/>
              </a:rPr>
              <a:t>its</a:t>
            </a:r>
            <a:r>
              <a:rPr lang="tr-TR" sz="1800" b="0" i="0" u="none" strike="noStrike" baseline="0" dirty="0">
                <a:latin typeface="Times-Roman"/>
              </a:rPr>
              <a:t> </a:t>
            </a:r>
            <a:r>
              <a:rPr lang="tr-TR" sz="1800" b="0" i="0" u="none" strike="noStrike" baseline="0" dirty="0" err="1">
                <a:latin typeface="Times-Roman"/>
              </a:rPr>
              <a:t>goals</a:t>
            </a:r>
            <a:r>
              <a:rPr lang="tr-TR" sz="1800" b="0" i="0" u="none" strike="noStrike" baseline="0" dirty="0">
                <a:latin typeface="Times-Roman"/>
              </a:rPr>
              <a:t>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059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sz="1800" b="1" i="0" u="none" strike="noStrike" baseline="0" dirty="0" err="1">
                <a:latin typeface="Times-Bold"/>
              </a:rPr>
              <a:t>utility-based</a:t>
            </a:r>
            <a:r>
              <a:rPr lang="tr-TR" sz="1800" b="1" i="0" u="none" strike="noStrike" baseline="0" dirty="0">
                <a:latin typeface="Times-Bold"/>
              </a:rPr>
              <a:t> </a:t>
            </a:r>
            <a:r>
              <a:rPr lang="tr-TR" sz="1800" b="1" i="0" u="none" strike="noStrike" baseline="0" dirty="0" err="1">
                <a:latin typeface="Times-Bold"/>
              </a:rPr>
              <a:t>agents</a:t>
            </a:r>
            <a:r>
              <a:rPr lang="tr-TR" sz="1800" b="1" i="0" u="none" strike="noStrike" baseline="0" dirty="0">
                <a:latin typeface="Times-Bold"/>
              </a:rPr>
              <a:t> </a:t>
            </a:r>
            <a:r>
              <a:rPr lang="tr-TR" sz="1800" b="0" i="0" u="none" strike="noStrike" baseline="0" dirty="0" err="1">
                <a:latin typeface="Times-Roman"/>
              </a:rPr>
              <a:t>try</a:t>
            </a:r>
            <a:r>
              <a:rPr lang="tr-TR" sz="1800" b="0" i="0" u="none" strike="noStrike" baseline="0" dirty="0">
                <a:latin typeface="Times-Roman"/>
              </a:rPr>
              <a:t> </a:t>
            </a:r>
            <a:r>
              <a:rPr lang="tr-TR" sz="1800" b="0" i="0" u="none" strike="noStrike" baseline="0" dirty="0" err="1">
                <a:latin typeface="Times-Roman"/>
              </a:rPr>
              <a:t>to</a:t>
            </a:r>
            <a:r>
              <a:rPr lang="tr-TR" sz="1800" b="0" i="0" u="none" strike="noStrike" baseline="0" dirty="0">
                <a:latin typeface="Times-Roman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maximize their own expected “happiness.”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743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sz="1800" b="1" i="0" u="none" strike="noStrike" baseline="0" dirty="0" err="1">
                <a:latin typeface="Times-Bold"/>
              </a:rPr>
              <a:t>utility-based</a:t>
            </a:r>
            <a:r>
              <a:rPr lang="tr-TR" sz="1800" b="1" i="0" u="none" strike="noStrike" baseline="0" dirty="0">
                <a:latin typeface="Times-Bold"/>
              </a:rPr>
              <a:t> </a:t>
            </a:r>
            <a:r>
              <a:rPr lang="tr-TR" sz="1800" b="1" i="0" u="none" strike="noStrike" baseline="0" dirty="0" err="1">
                <a:latin typeface="Times-Bold"/>
              </a:rPr>
              <a:t>agents</a:t>
            </a:r>
            <a:r>
              <a:rPr lang="tr-TR" sz="1800" b="1" i="0" u="none" strike="noStrike" baseline="0" dirty="0">
                <a:latin typeface="Times-Bold"/>
              </a:rPr>
              <a:t> </a:t>
            </a:r>
            <a:r>
              <a:rPr lang="tr-TR" sz="1800" b="0" i="0" u="none" strike="noStrike" baseline="0" dirty="0" err="1">
                <a:latin typeface="Times-Roman"/>
              </a:rPr>
              <a:t>try</a:t>
            </a:r>
            <a:r>
              <a:rPr lang="tr-TR" sz="1800" b="0" i="0" u="none" strike="noStrike" baseline="0" dirty="0">
                <a:latin typeface="Times-Roman"/>
              </a:rPr>
              <a:t> </a:t>
            </a:r>
            <a:r>
              <a:rPr lang="tr-TR" sz="1800" b="0" i="0" u="none" strike="noStrike" baseline="0" dirty="0" err="1">
                <a:latin typeface="Times-Roman"/>
              </a:rPr>
              <a:t>to</a:t>
            </a:r>
            <a:r>
              <a:rPr lang="tr-TR" sz="1800" b="0" i="0" u="none" strike="noStrike" baseline="0" dirty="0">
                <a:latin typeface="Times-Roman"/>
              </a:rPr>
              <a:t> </a:t>
            </a:r>
            <a:r>
              <a:rPr lang="en-US" sz="1800" b="0" i="0" u="none" strike="noStrike" baseline="0" dirty="0">
                <a:latin typeface="Times-Roman"/>
              </a:rPr>
              <a:t>maximize their own expected “happiness.”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1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6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0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latin typeface="Times-Roman"/>
              </a:rPr>
              <a:t>Agents interact with environments through sensors and actuators.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3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752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50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035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/>
              <a:t>It</a:t>
            </a:r>
            <a:r>
              <a:rPr lang="tr-TR" dirty="0"/>
              <a:t> is a </a:t>
            </a:r>
            <a:r>
              <a:rPr lang="tr-TR" dirty="0" err="1"/>
              <a:t>great</a:t>
            </a:r>
            <a:r>
              <a:rPr lang="tr-TR" dirty="0"/>
              <a:t> </a:t>
            </a:r>
            <a:r>
              <a:rPr lang="tr-TR" dirty="0" err="1"/>
              <a:t>sample</a:t>
            </a:r>
            <a:r>
              <a:rPr lang="tr-TR" dirty="0"/>
              <a:t> of </a:t>
            </a:r>
            <a:r>
              <a:rPr lang="tr-TR" dirty="0" err="1"/>
              <a:t>agent</a:t>
            </a:r>
            <a:r>
              <a:rPr lang="tr-TR" dirty="0"/>
              <a:t>. </a:t>
            </a:r>
            <a:r>
              <a:rPr lang="en-US" dirty="0"/>
              <a:t>Pac-Man </a:t>
            </a:r>
            <a:r>
              <a:rPr lang="tr-TR" dirty="0"/>
              <a:t>is</a:t>
            </a:r>
            <a:r>
              <a:rPr lang="en-US" dirty="0"/>
              <a:t> an Agent</a:t>
            </a:r>
            <a:r>
              <a:rPr lang="tr-TR" dirty="0"/>
              <a:t>. </a:t>
            </a:r>
            <a:r>
              <a:rPr lang="tr-TR" dirty="0" err="1"/>
              <a:t>Now</a:t>
            </a:r>
            <a:r>
              <a:rPr lang="tr-TR" dirty="0"/>
              <a:t> in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game</a:t>
            </a:r>
            <a:r>
              <a:rPr lang="tr-TR"/>
              <a:t>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2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203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103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 err="1">
                <a:latin typeface="+mn-lt"/>
              </a:rPr>
              <a:t>Assist.Prof.Dr</a:t>
            </a:r>
            <a:r>
              <a:rPr lang="tr-TR" altLang="ko-KR" sz="2000" b="1" dirty="0">
                <a:latin typeface="+mn-lt"/>
              </a:rPr>
              <a:t>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/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409791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WEEK-2</a:t>
            </a:r>
          </a:p>
          <a:p>
            <a:r>
              <a:rPr lang="tr-TR" sz="3600" b="1" dirty="0">
                <a:solidFill>
                  <a:schemeClr val="bg1"/>
                </a:solidFill>
              </a:rPr>
              <a:t>INTELLIGENT AGENTS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RATIONAL AGENTS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0975D3B-1C13-F3EA-89B9-61E9B0E8B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0" y="1485577"/>
            <a:ext cx="8496944" cy="531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8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THE NATURE OF ENVIRONMENTS</a:t>
            </a:r>
            <a:endParaRPr lang="ko-KR" altLang="en-US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63C20D3-F201-647B-6FCF-0436875CF2FF}"/>
              </a:ext>
            </a:extLst>
          </p:cNvPr>
          <p:cNvSpPr txBox="1"/>
          <p:nvPr/>
        </p:nvSpPr>
        <p:spPr>
          <a:xfrm>
            <a:off x="550589" y="1413570"/>
            <a:ext cx="1163982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800" b="1" dirty="0" err="1">
                <a:solidFill>
                  <a:srgbClr val="FF0000"/>
                </a:solidFill>
              </a:rPr>
              <a:t>Specifying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the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task</a:t>
            </a:r>
            <a:r>
              <a:rPr lang="tr-TR" sz="2800" b="1" dirty="0">
                <a:solidFill>
                  <a:srgbClr val="FF0000"/>
                </a:solidFill>
              </a:rPr>
              <a:t> </a:t>
            </a:r>
            <a:r>
              <a:rPr lang="tr-TR" sz="2800" b="1" dirty="0" err="1">
                <a:solidFill>
                  <a:srgbClr val="FF0000"/>
                </a:solidFill>
              </a:rPr>
              <a:t>environment</a:t>
            </a:r>
            <a:endParaRPr lang="tr-TR" sz="2800" b="1" dirty="0">
              <a:solidFill>
                <a:srgbClr val="FF0000"/>
              </a:solidFill>
            </a:endParaRPr>
          </a:p>
          <a:p>
            <a:endParaRPr lang="tr-TR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In our discussion of the rationality of the simple vacuum-cleaner agent, we had to specify</a:t>
            </a:r>
            <a:r>
              <a:rPr lang="tr-TR" sz="2400" b="0" i="0" u="none" strike="noStrike" baseline="0" dirty="0">
                <a:latin typeface="Times-Roman"/>
              </a:rPr>
              <a:t>   </a:t>
            </a:r>
            <a:r>
              <a:rPr lang="en-US" sz="2400" b="0" i="0" u="none" strike="noStrike" baseline="0" dirty="0">
                <a:latin typeface="Times-Roman"/>
              </a:rPr>
              <a:t>the performance</a:t>
            </a:r>
            <a:r>
              <a:rPr lang="tr-TR" sz="24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measure, the environment, and the agent’s actuators and sensors.</a:t>
            </a:r>
            <a:endParaRPr lang="tr-TR" sz="2400" b="0" i="0" u="none" strike="noStrike" baseline="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24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24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 We group</a:t>
            </a:r>
            <a:r>
              <a:rPr lang="tr-TR" sz="24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all these under the heading of the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Bold"/>
              </a:rPr>
              <a:t>task environment</a:t>
            </a:r>
            <a:r>
              <a:rPr lang="en-US" sz="2400" b="0" i="0" u="none" strike="noStrike" baseline="0" dirty="0">
                <a:latin typeface="Times-Roman"/>
              </a:rPr>
              <a:t>.</a:t>
            </a:r>
            <a:endParaRPr lang="tr-TR" sz="2400" b="0" i="0" u="none" strike="noStrike" baseline="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2400" b="0" i="0" u="none" strike="noStrike" baseline="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 For the acronymically minded, we call</a:t>
            </a:r>
            <a:r>
              <a:rPr lang="tr-TR" sz="2400" b="0" i="0" u="none" strike="noStrike" baseline="0" dirty="0">
                <a:latin typeface="Times-Roman"/>
              </a:rPr>
              <a:t> </a:t>
            </a:r>
            <a:r>
              <a:rPr lang="en-US" sz="2400" b="1" i="0" u="none" strike="noStrike" baseline="0" dirty="0">
                <a:latin typeface="Helvetica-Narrow"/>
              </a:rPr>
              <a:t>PEAS</a:t>
            </a:r>
            <a:r>
              <a:rPr lang="en-US" sz="2400" b="0" i="0" u="none" strike="noStrike" baseline="0" dirty="0">
                <a:latin typeface="Helvetica-Narrow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this the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Bold"/>
              </a:rPr>
              <a:t>PEAS 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(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Bold"/>
              </a:rPr>
              <a:t>P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erformance,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Bold"/>
              </a:rPr>
              <a:t>E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nvironment,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Bold"/>
              </a:rPr>
              <a:t>A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ctuators, </a:t>
            </a:r>
            <a:r>
              <a:rPr lang="en-US" sz="2400" b="1" i="0" u="none" strike="noStrike" baseline="0" dirty="0">
                <a:solidFill>
                  <a:srgbClr val="FF0000"/>
                </a:solidFill>
                <a:latin typeface="Times-Bold"/>
              </a:rPr>
              <a:t>S</a:t>
            </a:r>
            <a:r>
              <a:rPr lang="en-US" sz="2400" b="0" i="0" u="none" strike="noStrike" baseline="0" dirty="0">
                <a:solidFill>
                  <a:srgbClr val="FF0000"/>
                </a:solidFill>
                <a:latin typeface="Times-Roman"/>
              </a:rPr>
              <a:t>ensors) </a:t>
            </a:r>
            <a:r>
              <a:rPr lang="en-US" sz="2400" b="0" i="0" u="none" strike="noStrike" baseline="0" dirty="0">
                <a:latin typeface="Times-Roman"/>
              </a:rPr>
              <a:t>description.</a:t>
            </a:r>
            <a:endParaRPr lang="tr-TR" sz="2400" b="0" i="0" u="none" strike="noStrike" baseline="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tr-TR" sz="2400" dirty="0">
              <a:latin typeface="Times-Roman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0" i="0" u="none" strike="noStrike" baseline="0" dirty="0">
                <a:latin typeface="Times-Roman"/>
              </a:rPr>
              <a:t> In designing an</a:t>
            </a:r>
            <a:r>
              <a:rPr lang="tr-TR" sz="2400" b="0" i="0" u="none" strike="noStrike" baseline="0" dirty="0">
                <a:latin typeface="Times-Roman"/>
              </a:rPr>
              <a:t> </a:t>
            </a:r>
            <a:r>
              <a:rPr lang="en-US" sz="2400" b="0" i="0" u="none" strike="noStrike" baseline="0" dirty="0">
                <a:latin typeface="Times-Roman"/>
              </a:rPr>
              <a:t>agent, the first step must always be to specify the task environment as fully as possible.</a:t>
            </a:r>
            <a:endParaRPr lang="tr-TR" sz="2800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196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THE NATURE OF ENVIRONMENTS</a:t>
            </a:r>
            <a:endParaRPr lang="ko-KR" altLang="en-US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C63C20D3-F201-647B-6FCF-0436875CF2FF}"/>
              </a:ext>
            </a:extLst>
          </p:cNvPr>
          <p:cNvSpPr txBox="1"/>
          <p:nvPr/>
        </p:nvSpPr>
        <p:spPr>
          <a:xfrm>
            <a:off x="550589" y="1413570"/>
            <a:ext cx="7632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rgbClr val="FF0000"/>
                </a:solidFill>
              </a:rPr>
              <a:t>PEAS </a:t>
            </a:r>
            <a:r>
              <a:rPr lang="en-US" b="1" dirty="0">
                <a:solidFill>
                  <a:srgbClr val="FF0000"/>
                </a:solidFill>
              </a:rPr>
              <a:t>description of the task environment for an automated taxi</a:t>
            </a:r>
            <a:endParaRPr lang="tr-TR" b="1" dirty="0">
              <a:solidFill>
                <a:srgbClr val="FF0000"/>
              </a:solidFill>
            </a:endParaRPr>
          </a:p>
          <a:p>
            <a:endParaRPr lang="tr-TR" dirty="0"/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80632BA-886D-F156-03B1-D235AC8FE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54" y="2493690"/>
            <a:ext cx="8719791" cy="25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54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Reflex</a:t>
            </a:r>
            <a:r>
              <a:rPr lang="tr-TR" altLang="ko-KR" dirty="0"/>
              <a:t> </a:t>
            </a:r>
            <a:r>
              <a:rPr lang="tr-TR" altLang="ko-KR" dirty="0" err="1"/>
              <a:t>Agents</a:t>
            </a:r>
            <a:endParaRPr lang="ko-KR" alt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19AECED-AA30-905E-CC7B-20CB5ADF677A}"/>
              </a:ext>
            </a:extLst>
          </p:cNvPr>
          <p:cNvSpPr txBox="1"/>
          <p:nvPr/>
        </p:nvSpPr>
        <p:spPr>
          <a:xfrm>
            <a:off x="575244" y="1557586"/>
            <a:ext cx="10200482" cy="4191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Reflex agents:</a:t>
            </a:r>
            <a:endParaRPr lang="tr-TR" sz="3600" dirty="0"/>
          </a:p>
          <a:p>
            <a:pPr eaLnBrk="1" hangingPunct="1">
              <a:lnSpc>
                <a:spcPct val="90000"/>
              </a:lnSpc>
            </a:pPr>
            <a:endParaRPr lang="en-US" sz="3600" dirty="0"/>
          </a:p>
          <a:p>
            <a:pPr marL="840745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These agents select actions on the basis</a:t>
            </a:r>
            <a:r>
              <a:rPr lang="tr-TR" sz="2800" dirty="0"/>
              <a:t> </a:t>
            </a:r>
            <a:r>
              <a:rPr lang="en-US" sz="2800" dirty="0"/>
              <a:t>of the current percept, </a:t>
            </a:r>
            <a:r>
              <a:rPr lang="tr-TR" sz="2800" dirty="0"/>
              <a:t>            </a:t>
            </a:r>
            <a:r>
              <a:rPr lang="en-US" sz="2800" dirty="0"/>
              <a:t>ignoring the rest of the percept history</a:t>
            </a:r>
            <a:endParaRPr lang="tr-TR" sz="2800" dirty="0"/>
          </a:p>
          <a:p>
            <a:pPr marL="840745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tr-TR" sz="2800" dirty="0"/>
          </a:p>
          <a:p>
            <a:pPr marL="840745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Choose action based on current percept and maybe memory</a:t>
            </a:r>
            <a:endParaRPr lang="tr-TR" sz="2800" dirty="0"/>
          </a:p>
          <a:p>
            <a:pPr marL="840745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40745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May have memory or a model of the world’s current state</a:t>
            </a:r>
            <a:endParaRPr lang="tr-TR" sz="2800" dirty="0"/>
          </a:p>
          <a:p>
            <a:pPr marL="840745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40745" lvl="1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 not consider the future consequences of their actions</a:t>
            </a:r>
            <a:endParaRPr lang="tr-TR" sz="28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5ECD3F7-D406-A27F-EE1A-E7228B3D86E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38358" y="4581922"/>
            <a:ext cx="1889496" cy="1990735"/>
          </a:xfrm>
          <a:prstGeom prst="rect">
            <a:avLst/>
          </a:prstGeom>
          <a:noFill/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198817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/>
              <a:t>Model-</a:t>
            </a:r>
            <a:r>
              <a:rPr lang="tr-TR" sz="4000" dirty="0" err="1"/>
              <a:t>based</a:t>
            </a:r>
            <a:r>
              <a:rPr lang="tr-TR" sz="4000" dirty="0"/>
              <a:t> </a:t>
            </a:r>
            <a:r>
              <a:rPr lang="en-US" sz="4000" dirty="0"/>
              <a:t>Reflex agents</a:t>
            </a:r>
            <a:endParaRPr lang="ko-KR" alt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19AECED-AA30-905E-CC7B-20CB5ADF677A}"/>
              </a:ext>
            </a:extLst>
          </p:cNvPr>
          <p:cNvSpPr txBox="1"/>
          <p:nvPr/>
        </p:nvSpPr>
        <p:spPr>
          <a:xfrm>
            <a:off x="575244" y="1557586"/>
            <a:ext cx="10200482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3600" dirty="0"/>
              <a:t>Model-</a:t>
            </a:r>
            <a:r>
              <a:rPr lang="tr-TR" sz="3600" dirty="0" err="1"/>
              <a:t>based</a:t>
            </a:r>
            <a:r>
              <a:rPr lang="tr-TR" sz="3600" dirty="0"/>
              <a:t> </a:t>
            </a:r>
            <a:r>
              <a:rPr lang="en-US" sz="3600" dirty="0"/>
              <a:t>Reflex agents:</a:t>
            </a:r>
            <a:endParaRPr lang="tr-TR" sz="3600" dirty="0"/>
          </a:p>
          <a:p>
            <a:pPr eaLnBrk="1" hangingPunct="1">
              <a:lnSpc>
                <a:spcPct val="90000"/>
              </a:lnSpc>
            </a:pPr>
            <a:endParaRPr lang="en-US" sz="36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46B791C-12C8-8498-6594-50E8F897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54" y="2277665"/>
            <a:ext cx="9073008" cy="41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64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 err="1"/>
              <a:t>Goal-based</a:t>
            </a:r>
            <a:r>
              <a:rPr lang="tr-TR" sz="4000" dirty="0"/>
              <a:t> </a:t>
            </a:r>
            <a:r>
              <a:rPr lang="en-US" sz="4000" dirty="0"/>
              <a:t>agents</a:t>
            </a:r>
            <a:endParaRPr lang="ko-KR" alt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19AECED-AA30-905E-CC7B-20CB5ADF677A}"/>
              </a:ext>
            </a:extLst>
          </p:cNvPr>
          <p:cNvSpPr txBox="1"/>
          <p:nvPr/>
        </p:nvSpPr>
        <p:spPr>
          <a:xfrm>
            <a:off x="575244" y="1557586"/>
            <a:ext cx="10200482" cy="1089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3600" dirty="0" err="1"/>
              <a:t>Goal-based</a:t>
            </a:r>
            <a:r>
              <a:rPr lang="tr-TR" sz="3600" dirty="0"/>
              <a:t> </a:t>
            </a:r>
            <a:r>
              <a:rPr lang="en-US" sz="3600" dirty="0"/>
              <a:t>agents:</a:t>
            </a:r>
            <a:endParaRPr lang="tr-TR" sz="3600" dirty="0"/>
          </a:p>
          <a:p>
            <a:pPr eaLnBrk="1" hangingPunct="1">
              <a:lnSpc>
                <a:spcPct val="90000"/>
              </a:lnSpc>
            </a:pPr>
            <a:endParaRPr lang="en-US" sz="36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9B560F9-7FA3-C157-36E5-4D39E03C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2" y="2087120"/>
            <a:ext cx="9185763" cy="420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0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 err="1"/>
              <a:t>Utility-based</a:t>
            </a:r>
            <a:r>
              <a:rPr lang="tr-TR" sz="4000" dirty="0"/>
              <a:t> </a:t>
            </a:r>
            <a:r>
              <a:rPr lang="tr-TR" sz="4000" dirty="0" err="1"/>
              <a:t>agents</a:t>
            </a:r>
            <a:endParaRPr lang="ko-KR" altLang="en-US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C19AECED-AA30-905E-CC7B-20CB5ADF677A}"/>
              </a:ext>
            </a:extLst>
          </p:cNvPr>
          <p:cNvSpPr txBox="1"/>
          <p:nvPr/>
        </p:nvSpPr>
        <p:spPr>
          <a:xfrm>
            <a:off x="575244" y="1557586"/>
            <a:ext cx="10200482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tr-TR" sz="3600" dirty="0" err="1"/>
              <a:t>Utility-based</a:t>
            </a:r>
            <a:r>
              <a:rPr lang="tr-TR" sz="3600" dirty="0"/>
              <a:t> </a:t>
            </a:r>
            <a:r>
              <a:rPr lang="tr-TR" sz="3600" dirty="0" err="1"/>
              <a:t>agents</a:t>
            </a:r>
            <a:endParaRPr lang="en-US" sz="36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D5EBF77-74C9-0B65-7452-32A84187A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70" y="2148517"/>
            <a:ext cx="9217024" cy="419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0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000" dirty="0"/>
              <a:t>SUMMARY</a:t>
            </a:r>
            <a:endParaRPr lang="ko-KR" altLang="en-US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84A3253-03BF-384C-9E0E-C18E08D32915}"/>
              </a:ext>
            </a:extLst>
          </p:cNvPr>
          <p:cNvSpPr txBox="1"/>
          <p:nvPr/>
        </p:nvSpPr>
        <p:spPr>
          <a:xfrm>
            <a:off x="1270670" y="2781722"/>
            <a:ext cx="95050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i="0" u="none" strike="noStrike" baseline="0" dirty="0">
                <a:latin typeface="Times-Roman"/>
              </a:rPr>
              <a:t>All agents can improve their performance through </a:t>
            </a:r>
            <a:r>
              <a:rPr lang="en-US" sz="3000" b="1" i="0" u="none" strike="noStrike" baseline="0" dirty="0">
                <a:solidFill>
                  <a:srgbClr val="FF0000"/>
                </a:solidFill>
                <a:latin typeface="Times-Bold"/>
              </a:rPr>
              <a:t>learning</a:t>
            </a:r>
            <a:endParaRPr lang="tr-TR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265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982638" y="1989634"/>
            <a:ext cx="10369152" cy="3384376"/>
          </a:xfrm>
        </p:spPr>
        <p:txBody>
          <a:bodyPr/>
          <a:lstStyle/>
          <a:p>
            <a:r>
              <a:rPr lang="tr-TR" altLang="ko-KR" dirty="0" err="1"/>
              <a:t>End</a:t>
            </a:r>
            <a:r>
              <a:rPr lang="tr-TR" altLang="ko-KR" dirty="0"/>
              <a:t> of </a:t>
            </a:r>
            <a:r>
              <a:rPr lang="tr-TR" altLang="ko-KR" dirty="0" err="1"/>
              <a:t>the</a:t>
            </a:r>
            <a:r>
              <a:rPr lang="tr-TR" altLang="ko-KR" dirty="0"/>
              <a:t> </a:t>
            </a:r>
            <a:r>
              <a:rPr lang="tr-TR" altLang="ko-KR" dirty="0" err="1"/>
              <a:t>Week</a:t>
            </a:r>
            <a:r>
              <a:rPr lang="tr-TR" altLang="ko-KR" dirty="0"/>
              <a:t>…</a:t>
            </a:r>
            <a:br>
              <a:rPr lang="tr-TR" altLang="ko-KR" dirty="0"/>
            </a:br>
            <a:br>
              <a:rPr lang="tr-TR" altLang="ko-KR" dirty="0"/>
            </a:b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Agent</a:t>
            </a:r>
            <a:endParaRPr lang="ko-KR" altLang="en-US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BC68351-35C8-DE9E-E1C4-888DD38F9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1485579"/>
            <a:ext cx="11102309" cy="4824535"/>
          </a:xfrm>
        </p:spPr>
        <p:txBody>
          <a:bodyPr>
            <a:normAutofit/>
          </a:bodyPr>
          <a:lstStyle/>
          <a:p>
            <a:pPr marL="0" indent="0"/>
            <a:r>
              <a:rPr lang="en-US" sz="24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An </a:t>
            </a:r>
            <a:r>
              <a:rPr lang="en-US" sz="2800" b="1" i="0" dirty="0">
                <a:solidFill>
                  <a:schemeClr val="accent2"/>
                </a:solidFill>
                <a:effectLst/>
                <a:latin typeface="Open Sans" panose="020B0606030504020204" pitchFamily="34" charset="0"/>
              </a:rPr>
              <a:t>agent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is anything that can be viewed as perceiving its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environment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</a:t>
            </a:r>
            <a:endParaRPr lang="tr-TR" sz="2400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0" indent="0"/>
            <a:r>
              <a:rPr lang="en-US" sz="24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through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sensors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acting</a:t>
            </a:r>
            <a:r>
              <a:rPr lang="en-US" sz="24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 upon that environment through 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actuators</a:t>
            </a:r>
            <a:r>
              <a:rPr lang="tr-TR" sz="2400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endParaRPr lang="tr-TR" i="0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endParaRPr lang="tr-TR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0" indent="0"/>
            <a:r>
              <a:rPr lang="en-US" sz="24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Human agent:</a:t>
            </a:r>
            <a:r>
              <a:rPr lang="tr-TR" sz="24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Eyes, Ears, and other organs for </a:t>
            </a:r>
            <a:r>
              <a:rPr lang="en-US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Sensors</a:t>
            </a:r>
            <a:endParaRPr lang="tr-TR" b="1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Hands, Legs, Mouth, and other body parts for </a:t>
            </a:r>
            <a:r>
              <a:rPr lang="en-US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Actuators</a:t>
            </a:r>
            <a:endParaRPr lang="tr-TR" b="0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0" indent="0"/>
            <a:endParaRPr lang="tr-TR" i="0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pPr marL="0" indent="0"/>
            <a:r>
              <a:rPr lang="en-US" sz="24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Robotic agent:</a:t>
            </a:r>
            <a:r>
              <a:rPr lang="tr-TR" sz="2400" b="1" i="0" dirty="0">
                <a:solidFill>
                  <a:srgbClr val="FF0000"/>
                </a:solidFill>
                <a:effectLst/>
                <a:latin typeface="Open Sans" panose="020B0606030504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Cameras and Infrared range finders for </a:t>
            </a:r>
            <a:r>
              <a:rPr lang="en-US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Sensors</a:t>
            </a:r>
            <a:endParaRPr lang="tr-TR" b="1" i="0" dirty="0">
              <a:solidFill>
                <a:srgbClr val="444444"/>
              </a:solidFill>
              <a:effectLst/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Various Motors for </a:t>
            </a:r>
            <a:r>
              <a:rPr lang="en-US" b="1" i="0" dirty="0">
                <a:solidFill>
                  <a:srgbClr val="444444"/>
                </a:solidFill>
                <a:effectLst/>
                <a:latin typeface="Open Sans" panose="020B0606030504020204" pitchFamily="34" charset="0"/>
              </a:rPr>
              <a:t>Actuators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6231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/>
              <a:t>Agent</a:t>
            </a:r>
            <a:endParaRPr lang="ko-KR" altLang="en-US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BC68351-35C8-DE9E-E1C4-888DD38F9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1485579"/>
            <a:ext cx="11102309" cy="4824535"/>
          </a:xfrm>
        </p:spPr>
        <p:txBody>
          <a:bodyPr>
            <a:norm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An </a:t>
            </a:r>
            <a:r>
              <a:rPr lang="en-US" altLang="en-US" sz="2400" b="1" i="0" dirty="0">
                <a:solidFill>
                  <a:srgbClr val="FF0000"/>
                </a:solidFill>
                <a:latin typeface="Open Sans" panose="020B0606030504020204" pitchFamily="34" charset="0"/>
              </a:rPr>
              <a:t>agent</a:t>
            </a: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 is an entity that </a:t>
            </a:r>
            <a:r>
              <a:rPr lang="en-US" altLang="en-US" sz="2400" b="1" i="0" dirty="0">
                <a:solidFill>
                  <a:srgbClr val="FF0000"/>
                </a:solidFill>
                <a:latin typeface="Open Sans" panose="020B0606030504020204" pitchFamily="34" charset="0"/>
              </a:rPr>
              <a:t>perceives</a:t>
            </a: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 and </a:t>
            </a:r>
            <a:r>
              <a:rPr lang="en-US" altLang="en-US" sz="2400" b="1" i="0" dirty="0">
                <a:solidFill>
                  <a:srgbClr val="FF0000"/>
                </a:solidFill>
                <a:latin typeface="Open Sans" panose="020B0606030504020204" pitchFamily="34" charset="0"/>
              </a:rPr>
              <a:t>acts</a:t>
            </a: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.</a:t>
            </a:r>
            <a:endParaRPr lang="tr-TR" altLang="en-US" sz="2400" i="0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tr-TR" altLang="en-US" sz="2400" i="0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en-US" altLang="en-US" sz="2400" i="0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A </a:t>
            </a:r>
            <a:r>
              <a:rPr lang="en-US" altLang="en-US" sz="2400" b="1" i="0" dirty="0">
                <a:solidFill>
                  <a:srgbClr val="FF0000"/>
                </a:solidFill>
                <a:latin typeface="Open Sans" panose="020B0606030504020204" pitchFamily="34" charset="0"/>
              </a:rPr>
              <a:t>rational agent </a:t>
            </a: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selects actions that maximize its (expected) </a:t>
            </a:r>
            <a:r>
              <a:rPr lang="en-US" altLang="en-US" sz="2400" b="1" i="0" dirty="0">
                <a:solidFill>
                  <a:srgbClr val="FF0000"/>
                </a:solidFill>
                <a:latin typeface="Open Sans" panose="020B0606030504020204" pitchFamily="34" charset="0"/>
              </a:rPr>
              <a:t>utility</a:t>
            </a: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. </a:t>
            </a:r>
            <a:endParaRPr lang="tr-TR" altLang="en-US" sz="2400" i="0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endParaRPr lang="tr-TR" altLang="en-US" sz="2400" i="0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pPr marL="0" indent="0">
              <a:buClrTx/>
            </a:pP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 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Characteristics of the </a:t>
            </a:r>
            <a:r>
              <a:rPr lang="en-US" altLang="en-US" sz="2400" b="1" i="0" dirty="0">
                <a:solidFill>
                  <a:srgbClr val="FF0000"/>
                </a:solidFill>
                <a:latin typeface="Open Sans" panose="020B0606030504020204" pitchFamily="34" charset="0"/>
              </a:rPr>
              <a:t>percepts</a:t>
            </a: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, </a:t>
            </a:r>
            <a:r>
              <a:rPr lang="en-US" altLang="en-US" sz="2400" b="1" i="0" dirty="0">
                <a:solidFill>
                  <a:srgbClr val="FF0000"/>
                </a:solidFill>
                <a:latin typeface="Open Sans" panose="020B0606030504020204" pitchFamily="34" charset="0"/>
              </a:rPr>
              <a:t>environment</a:t>
            </a: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, and </a:t>
            </a:r>
            <a:r>
              <a:rPr lang="en-US" altLang="en-US" sz="2400" b="1" i="0" dirty="0">
                <a:solidFill>
                  <a:srgbClr val="FF0000"/>
                </a:solidFill>
                <a:latin typeface="Open Sans" panose="020B0606030504020204" pitchFamily="34" charset="0"/>
              </a:rPr>
              <a:t>action space </a:t>
            </a: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dictate</a:t>
            </a:r>
            <a:r>
              <a:rPr lang="tr-TR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  </a:t>
            </a:r>
            <a:r>
              <a:rPr lang="en-US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 techniques for selecting rational actions</a:t>
            </a:r>
            <a:r>
              <a:rPr lang="tr-TR" altLang="en-US" sz="2400" i="0" dirty="0">
                <a:solidFill>
                  <a:srgbClr val="444444"/>
                </a:solidFill>
                <a:latin typeface="Open Sans" panose="020B0606030504020204" pitchFamily="34" charset="0"/>
              </a:rPr>
              <a:t>.</a:t>
            </a:r>
            <a:endParaRPr lang="en-US" altLang="en-US" sz="2400" i="0" dirty="0">
              <a:solidFill>
                <a:srgbClr val="444444"/>
              </a:solidFill>
              <a:latin typeface="Open Sans" panose="020B060603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3ECBCF0-3DCE-ECA9-7FA3-8F60820B8A1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8903518" y="4679370"/>
            <a:ext cx="2469710" cy="1989559"/>
          </a:xfrm>
          <a:prstGeom prst="rect">
            <a:avLst/>
          </a:prstGeom>
          <a:noFill/>
        </p:spPr>
      </p:pic>
      <p:grpSp>
        <p:nvGrpSpPr>
          <p:cNvPr id="5" name="Group 33">
            <a:extLst>
              <a:ext uri="{FF2B5EF4-FFF2-40B4-BE49-F238E27FC236}">
                <a16:creationId xmlns:a16="http://schemas.microsoft.com/office/drawing/2014/main" id="{06DEAA87-1EA6-ED23-D339-23CC5C55CA3C}"/>
              </a:ext>
            </a:extLst>
          </p:cNvPr>
          <p:cNvGrpSpPr/>
          <p:nvPr/>
        </p:nvGrpSpPr>
        <p:grpSpPr>
          <a:xfrm>
            <a:off x="3308720" y="5054818"/>
            <a:ext cx="2895598" cy="1434703"/>
            <a:chOff x="4616215" y="3194447"/>
            <a:chExt cx="4052397" cy="1434703"/>
          </a:xfrm>
        </p:grpSpPr>
        <p:sp>
          <p:nvSpPr>
            <p:cNvPr id="6" name="AutoShape 7">
              <a:extLst>
                <a:ext uri="{FF2B5EF4-FFF2-40B4-BE49-F238E27FC236}">
                  <a16:creationId xmlns:a16="http://schemas.microsoft.com/office/drawing/2014/main" id="{4B704D74-1838-11F3-CFEB-832CC2506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215" y="3200398"/>
              <a:ext cx="1919558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7" name="Line 8">
              <a:extLst>
                <a:ext uri="{FF2B5EF4-FFF2-40B4-BE49-F238E27FC236}">
                  <a16:creationId xmlns:a16="http://schemas.microsoft.com/office/drawing/2014/main" id="{07CBB1B1-9EF8-31FE-0138-31763959B0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5611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BF4F4A70-9F7D-9507-75E5-D2CEE52ADF1A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87016" y="3598189"/>
              <a:ext cx="564897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sz="1600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9" name="Group 10">
              <a:extLst>
                <a:ext uri="{FF2B5EF4-FFF2-40B4-BE49-F238E27FC236}">
                  <a16:creationId xmlns:a16="http://schemas.microsoft.com/office/drawing/2014/main" id="{5767FE04-B1CE-4869-C7FE-FC046EE728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3764" y="3748869"/>
              <a:ext cx="476250" cy="323850"/>
              <a:chOff x="0" y="0"/>
              <a:chExt cx="400" cy="272"/>
            </a:xfrm>
          </p:grpSpPr>
          <p:sp>
            <p:nvSpPr>
              <p:cNvPr id="19" name="AutoShape 11">
                <a:extLst>
                  <a:ext uri="{FF2B5EF4-FFF2-40B4-BE49-F238E27FC236}">
                    <a16:creationId xmlns:a16="http://schemas.microsoft.com/office/drawing/2014/main" id="{3D7CD938-5DBC-7237-ACAE-53236CB1B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20" name="Rectangle 12">
                <a:extLst>
                  <a:ext uri="{FF2B5EF4-FFF2-40B4-BE49-F238E27FC236}">
                    <a16:creationId xmlns:a16="http://schemas.microsoft.com/office/drawing/2014/main" id="{0C0806BD-6204-FF2A-F8C4-AFD555C698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600" b="1" dirty="0">
                    <a:latin typeface="Calibri" pitchFamily="34" charset="0"/>
                    <a:cs typeface="Arial" charset="0"/>
                  </a:rPr>
                  <a:t>?</a:t>
                </a:r>
              </a:p>
            </p:txBody>
          </p:sp>
        </p:grpSp>
        <p:grpSp>
          <p:nvGrpSpPr>
            <p:cNvPr id="10" name="Group 13">
              <a:extLst>
                <a:ext uri="{FF2B5EF4-FFF2-40B4-BE49-F238E27FC236}">
                  <a16:creationId xmlns:a16="http://schemas.microsoft.com/office/drawing/2014/main" id="{06F54B69-A0A1-2A10-6648-EF2314E1B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3252" y="3430191"/>
              <a:ext cx="1104900" cy="1059657"/>
              <a:chOff x="32" y="19"/>
              <a:chExt cx="928" cy="890"/>
            </a:xfrm>
          </p:grpSpPr>
          <p:sp>
            <p:nvSpPr>
              <p:cNvPr id="17" name="Rectangle 14">
                <a:extLst>
                  <a:ext uri="{FF2B5EF4-FFF2-40B4-BE49-F238E27FC236}">
                    <a16:creationId xmlns:a16="http://schemas.microsoft.com/office/drawing/2014/main" id="{A6344858-7D67-A6B4-6F00-E23082031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" y="19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400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18" name="Rectangle 15">
                <a:extLst>
                  <a:ext uri="{FF2B5EF4-FFF2-40B4-BE49-F238E27FC236}">
                    <a16:creationId xmlns:a16="http://schemas.microsoft.com/office/drawing/2014/main" id="{883378C1-40E7-DCE9-C5A6-BA65765DC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" y="661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400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11" name="AutoShape 16">
              <a:extLst>
                <a:ext uri="{FF2B5EF4-FFF2-40B4-BE49-F238E27FC236}">
                  <a16:creationId xmlns:a16="http://schemas.microsoft.com/office/drawing/2014/main" id="{395E15C9-196E-2DD2-20D8-B071C21A3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475" y="3194447"/>
              <a:ext cx="853137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E233D8F3-CCEC-A555-2ACA-F8419C58CB3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696859" y="3589450"/>
              <a:ext cx="1157018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13" name="Line 18">
              <a:extLst>
                <a:ext uri="{FF2B5EF4-FFF2-40B4-BE49-F238E27FC236}">
                  <a16:creationId xmlns:a16="http://schemas.microsoft.com/office/drawing/2014/main" id="{53531217-375F-532B-E0B1-5449E374C6A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6182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14" name="Line 19">
              <a:extLst>
                <a:ext uri="{FF2B5EF4-FFF2-40B4-BE49-F238E27FC236}">
                  <a16:creationId xmlns:a16="http://schemas.microsoft.com/office/drawing/2014/main" id="{E4505210-4437-F40B-CDB7-86E9F5F118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5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32E6262C-C206-1D53-DBB4-0BE22E7C7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>
                  <a:latin typeface="Calibri" pitchFamily="34" charset="0"/>
                  <a:cs typeface="Arial" charset="0"/>
                </a:rPr>
                <a:t>Percepts</a:t>
              </a:r>
            </a:p>
          </p:txBody>
        </p:sp>
        <p:sp>
          <p:nvSpPr>
            <p:cNvPr id="16" name="Rectangle 21">
              <a:extLst>
                <a:ext uri="{FF2B5EF4-FFF2-40B4-BE49-F238E27FC236}">
                  <a16:creationId xmlns:a16="http://schemas.microsoft.com/office/drawing/2014/main" id="{7D36236A-1F52-9753-88E1-FFACDC386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9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>
                  <a:latin typeface="Calibri" pitchFamily="34" charset="0"/>
                  <a:cs typeface="Arial" charset="0"/>
                </a:rPr>
                <a:t>Actions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114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Agents</a:t>
            </a:r>
            <a:r>
              <a:rPr lang="tr-TR" altLang="ko-KR" dirty="0"/>
              <a:t> </a:t>
            </a:r>
            <a:r>
              <a:rPr lang="tr-TR" altLang="ko-KR" dirty="0" err="1"/>
              <a:t>and</a:t>
            </a:r>
            <a:r>
              <a:rPr lang="tr-TR" altLang="ko-KR" dirty="0"/>
              <a:t> </a:t>
            </a:r>
            <a:r>
              <a:rPr lang="tr-TR" altLang="ko-KR" dirty="0" err="1"/>
              <a:t>Environments</a:t>
            </a:r>
            <a:endParaRPr lang="ko-KR" alt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855808EB-FDDC-04F1-64C6-1EB64A2F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2" y="1773610"/>
            <a:ext cx="9249074" cy="42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44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Agents</a:t>
            </a:r>
            <a:r>
              <a:rPr lang="tr-TR" altLang="ko-KR" dirty="0"/>
              <a:t> </a:t>
            </a:r>
            <a:r>
              <a:rPr lang="tr-TR" altLang="ko-KR" dirty="0" err="1"/>
              <a:t>and</a:t>
            </a:r>
            <a:r>
              <a:rPr lang="tr-TR" altLang="ko-KR" dirty="0"/>
              <a:t> </a:t>
            </a:r>
            <a:r>
              <a:rPr lang="tr-TR" altLang="ko-KR" dirty="0" err="1"/>
              <a:t>Environments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F18226C-F12D-6622-CDB2-9E090E05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421" y="1557586"/>
            <a:ext cx="6943570" cy="2736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685A10F0-9B23-31CA-C240-146619DA9914}"/>
                  </a:ext>
                </a:extLst>
              </p:cNvPr>
              <p:cNvSpPr txBox="1"/>
              <p:nvPr/>
            </p:nvSpPr>
            <p:spPr>
              <a:xfrm>
                <a:off x="550591" y="4437906"/>
                <a:ext cx="1103030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>
                    <a:latin typeface="+mj-lt"/>
                  </a:rPr>
                  <a:t>The </a:t>
                </a:r>
                <a:r>
                  <a:rPr lang="tr-TR" dirty="0" err="1">
                    <a:latin typeface="+mj-lt"/>
                  </a:rPr>
                  <a:t>agent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function</a:t>
                </a:r>
                <a:r>
                  <a:rPr lang="tr-T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tr-TR" b="1" i="1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tr-TR" b="1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maps</a:t>
                </a:r>
                <a:r>
                  <a:rPr lang="tr-TR" dirty="0">
                    <a:latin typeface="+mj-lt"/>
                  </a:rPr>
                  <a:t>  </a:t>
                </a:r>
                <a:r>
                  <a:rPr lang="tr-TR" dirty="0" err="1">
                    <a:latin typeface="+mj-lt"/>
                  </a:rPr>
                  <a:t>from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percept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histories</a:t>
                </a:r>
                <a:r>
                  <a:rPr lang="tr-T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tr-TR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tr-TR" b="1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to</a:t>
                </a:r>
                <a:r>
                  <a:rPr lang="tr-TR" dirty="0">
                    <a:latin typeface="+mj-lt"/>
                  </a:rPr>
                  <a:t> </a:t>
                </a:r>
                <a:r>
                  <a:rPr lang="tr-TR" dirty="0" err="1">
                    <a:latin typeface="+mj-lt"/>
                  </a:rPr>
                  <a:t>actions</a:t>
                </a:r>
                <a:r>
                  <a:rPr lang="tr-T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tr-TR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tr-TR" dirty="0"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tr-TR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tr-TR" b="1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tr-TR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tr-TR" dirty="0">
                  <a:latin typeface="+mj-lt"/>
                </a:endParaRPr>
              </a:p>
              <a:p>
                <a:endParaRPr lang="tr-TR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The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agent program </a:t>
                </a:r>
                <a:r>
                  <a:rPr lang="en-US" dirty="0">
                    <a:latin typeface="+mj-lt"/>
                  </a:rPr>
                  <a:t>runs on the physical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architecture</a:t>
                </a:r>
                <a:r>
                  <a:rPr lang="en-US" dirty="0">
                    <a:latin typeface="+mj-lt"/>
                  </a:rPr>
                  <a:t> to produce </a:t>
                </a:r>
                <a14:m>
                  <m:oMath xmlns:m="http://schemas.openxmlformats.org/officeDocument/2006/math">
                    <m:r>
                      <a:rPr lang="tr-TR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>
                    <a:latin typeface="+mj-lt"/>
                  </a:rPr>
                  <a:t>.</a:t>
                </a:r>
              </a:p>
              <a:p>
                <a:r>
                  <a:rPr lang="en-US" dirty="0">
                    <a:latin typeface="+mj-lt"/>
                  </a:rPr>
                  <a:t>agent = architecture + program</a:t>
                </a:r>
                <a:endParaRPr lang="tr-TR" dirty="0">
                  <a:latin typeface="+mj-lt"/>
                </a:endParaRPr>
              </a:p>
              <a:p>
                <a:r>
                  <a:rPr lang="tr-TR" dirty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5" name="Metin kutusu 4">
                <a:extLst>
                  <a:ext uri="{FF2B5EF4-FFF2-40B4-BE49-F238E27FC236}">
                    <a16:creationId xmlns:a16="http://schemas.microsoft.com/office/drawing/2014/main" id="{685A10F0-9B23-31CA-C240-146619DA9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91" y="4437906"/>
                <a:ext cx="11030302" cy="1938992"/>
              </a:xfrm>
              <a:prstGeom prst="rect">
                <a:avLst/>
              </a:prstGeom>
              <a:blipFill>
                <a:blip r:embed="rId4"/>
                <a:stretch>
                  <a:fillRect l="-552" t="-157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745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Agents</a:t>
            </a:r>
            <a:r>
              <a:rPr lang="tr-TR" altLang="ko-KR" dirty="0"/>
              <a:t> </a:t>
            </a:r>
            <a:r>
              <a:rPr lang="tr-TR" altLang="ko-KR" dirty="0" err="1"/>
              <a:t>and</a:t>
            </a:r>
            <a:r>
              <a:rPr lang="tr-TR" altLang="ko-KR" dirty="0"/>
              <a:t> </a:t>
            </a:r>
            <a:r>
              <a:rPr lang="tr-TR" altLang="ko-KR" dirty="0" err="1"/>
              <a:t>Environments</a:t>
            </a:r>
            <a:endParaRPr lang="ko-KR" alt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23D95D7-F36B-0824-CECF-587031D6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2" y="1485578"/>
            <a:ext cx="7316221" cy="2133898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AE99B73-03B5-FA47-9744-206DF4D26424}"/>
              </a:ext>
            </a:extLst>
          </p:cNvPr>
          <p:cNvSpPr txBox="1"/>
          <p:nvPr/>
        </p:nvSpPr>
        <p:spPr>
          <a:xfrm>
            <a:off x="3755430" y="3619476"/>
            <a:ext cx="467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latin typeface="Times-Roman"/>
              </a:rPr>
              <a:t>A vacuum-cleaner world with just two locations.</a:t>
            </a:r>
            <a:endParaRPr lang="tr-TR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8CCC1138-90FD-5EB7-A744-ED7A74BF7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750" y="4286862"/>
            <a:ext cx="8424936" cy="23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3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Agents</a:t>
            </a:r>
            <a:r>
              <a:rPr lang="tr-TR" altLang="ko-KR" dirty="0"/>
              <a:t> </a:t>
            </a:r>
            <a:r>
              <a:rPr lang="tr-TR" altLang="ko-KR" dirty="0" err="1"/>
              <a:t>and</a:t>
            </a:r>
            <a:r>
              <a:rPr lang="tr-TR" altLang="ko-KR" dirty="0"/>
              <a:t> </a:t>
            </a:r>
            <a:r>
              <a:rPr lang="tr-TR" altLang="ko-KR" dirty="0" err="1"/>
              <a:t>Environments</a:t>
            </a:r>
            <a:endParaRPr lang="ko-KR" alt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23D95D7-F36B-0824-CECF-587031D65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82" y="1485578"/>
            <a:ext cx="7316221" cy="2133898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BAE99B73-03B5-FA47-9744-206DF4D26424}"/>
              </a:ext>
            </a:extLst>
          </p:cNvPr>
          <p:cNvSpPr txBox="1"/>
          <p:nvPr/>
        </p:nvSpPr>
        <p:spPr>
          <a:xfrm>
            <a:off x="3755430" y="3619476"/>
            <a:ext cx="467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u="none" strike="noStrike" baseline="0" dirty="0">
                <a:latin typeface="Times-Roman"/>
              </a:rPr>
              <a:t>A vacuum-cleaner world with just two locations.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43B4635-8171-C700-128F-4947869B1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151" y="3988808"/>
            <a:ext cx="682085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14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cman-l1">
            <a:hlinkClick r:id="" action="ppaction://media"/>
            <a:extLst>
              <a:ext uri="{FF2B5EF4-FFF2-40B4-BE49-F238E27FC236}">
                <a16:creationId xmlns:a16="http://schemas.microsoft.com/office/drawing/2014/main" id="{D40191C6-2050-4354-D0A6-68889196F1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6575" y="1485900"/>
            <a:ext cx="8577263" cy="4824413"/>
          </a:xfrm>
        </p:spPr>
      </p:pic>
      <p:sp>
        <p:nvSpPr>
          <p:cNvPr id="3" name="Başlık 2">
            <a:extLst>
              <a:ext uri="{FF2B5EF4-FFF2-40B4-BE49-F238E27FC236}">
                <a16:creationId xmlns:a16="http://schemas.microsoft.com/office/drawing/2014/main" id="{3302BA70-8681-03BE-3E4B-CEA6A49FF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ko-KR" dirty="0" err="1"/>
              <a:t>Agents</a:t>
            </a:r>
            <a:r>
              <a:rPr lang="tr-TR" altLang="ko-KR" dirty="0"/>
              <a:t> </a:t>
            </a:r>
            <a:r>
              <a:rPr lang="tr-TR" altLang="ko-KR" dirty="0" err="1"/>
              <a:t>and</a:t>
            </a:r>
            <a:r>
              <a:rPr lang="tr-TR" altLang="ko-KR" dirty="0"/>
              <a:t> </a:t>
            </a:r>
            <a:r>
              <a:rPr lang="tr-TR" altLang="ko-KR" dirty="0" err="1"/>
              <a:t>Environments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848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GOOD BEHAVIOR: THE CONCEPT OF RATIONALITY</a:t>
            </a:r>
            <a:endParaRPr lang="ko-KR" altLang="en-US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2006CA0-1B20-1ABE-1066-869FC0378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14" y="1562628"/>
            <a:ext cx="10441160" cy="51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8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14489</TotalTime>
  <Words>545</Words>
  <Application>Microsoft Office PowerPoint</Application>
  <PresentationFormat>Özel</PresentationFormat>
  <Paragraphs>105</Paragraphs>
  <Slides>18</Slides>
  <Notes>17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11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30" baseType="lpstr">
      <vt:lpstr>Cambria Math</vt:lpstr>
      <vt:lpstr>Times-Roman</vt:lpstr>
      <vt:lpstr>Noto Sans</vt:lpstr>
      <vt:lpstr>굴림체</vt:lpstr>
      <vt:lpstr>Calibri</vt:lpstr>
      <vt:lpstr>Helvetica-Narrow</vt:lpstr>
      <vt:lpstr>Open Sans</vt:lpstr>
      <vt:lpstr>맑은 고딕</vt:lpstr>
      <vt:lpstr>Calibri Light</vt:lpstr>
      <vt:lpstr>Arial</vt:lpstr>
      <vt:lpstr>Times-Bold</vt:lpstr>
      <vt:lpstr>Office 테마</vt:lpstr>
      <vt:lpstr>CENG401 MACHINE LEARNING  AND  ARTIFICIAL  INTELLIGENCE</vt:lpstr>
      <vt:lpstr>Agent</vt:lpstr>
      <vt:lpstr>Agent</vt:lpstr>
      <vt:lpstr>Agents and Environments</vt:lpstr>
      <vt:lpstr>Agents and Environments</vt:lpstr>
      <vt:lpstr>Agents and Environments</vt:lpstr>
      <vt:lpstr>Agents and Environments</vt:lpstr>
      <vt:lpstr>Agents and Environments</vt:lpstr>
      <vt:lpstr>GOOD BEHAVIOR: THE CONCEPT OF RATIONALITY</vt:lpstr>
      <vt:lpstr>RATIONAL AGENTS</vt:lpstr>
      <vt:lpstr>THE NATURE OF ENVIRONMENTS</vt:lpstr>
      <vt:lpstr>THE NATURE OF ENVIRONMENTS</vt:lpstr>
      <vt:lpstr>Reflex Agents</vt:lpstr>
      <vt:lpstr>Model-based Reflex agents</vt:lpstr>
      <vt:lpstr>Goal-based agents</vt:lpstr>
      <vt:lpstr>Utility-based agents</vt:lpstr>
      <vt:lpstr>SUMMARY</vt:lpstr>
      <vt:lpstr>End of the Week…  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monster</cp:lastModifiedBy>
  <cp:revision>103</cp:revision>
  <dcterms:created xsi:type="dcterms:W3CDTF">2010-02-01T08:03:16Z</dcterms:created>
  <dcterms:modified xsi:type="dcterms:W3CDTF">2022-10-23T18:57:31Z</dcterms:modified>
  <cp:category>www.slidemembers.com</cp:category>
</cp:coreProperties>
</file>